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92" r:id="rId4"/>
    <p:sldId id="295" r:id="rId5"/>
    <p:sldId id="293" r:id="rId6"/>
    <p:sldId id="296" r:id="rId7"/>
    <p:sldId id="263" r:id="rId8"/>
    <p:sldId id="264" r:id="rId9"/>
    <p:sldId id="265" r:id="rId10"/>
    <p:sldId id="266" r:id="rId11"/>
    <p:sldId id="267" r:id="rId12"/>
    <p:sldId id="277" r:id="rId13"/>
    <p:sldId id="268" r:id="rId14"/>
    <p:sldId id="274" r:id="rId15"/>
    <p:sldId id="271" r:id="rId16"/>
    <p:sldId id="272" r:id="rId17"/>
    <p:sldId id="273" r:id="rId18"/>
    <p:sldId id="270" r:id="rId19"/>
    <p:sldId id="269" r:id="rId20"/>
    <p:sldId id="279" r:id="rId21"/>
    <p:sldId id="278" r:id="rId22"/>
    <p:sldId id="283" r:id="rId23"/>
    <p:sldId id="280" r:id="rId24"/>
    <p:sldId id="281" r:id="rId25"/>
    <p:sldId id="287" r:id="rId26"/>
    <p:sldId id="282" r:id="rId27"/>
    <p:sldId id="284" r:id="rId28"/>
    <p:sldId id="286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1AAD-2D5D-41E1-9930-E47E88F5F5A6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BDF6-5F09-4C1B-9A60-1DD62D133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44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1AAD-2D5D-41E1-9930-E47E88F5F5A6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BDF6-5F09-4C1B-9A60-1DD62D133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69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1AAD-2D5D-41E1-9930-E47E88F5F5A6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BDF6-5F09-4C1B-9A60-1DD62D133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23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1AAD-2D5D-41E1-9930-E47E88F5F5A6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BDF6-5F09-4C1B-9A60-1DD62D133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71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1AAD-2D5D-41E1-9930-E47E88F5F5A6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BDF6-5F09-4C1B-9A60-1DD62D133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83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1AAD-2D5D-41E1-9930-E47E88F5F5A6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BDF6-5F09-4C1B-9A60-1DD62D133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50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1AAD-2D5D-41E1-9930-E47E88F5F5A6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BDF6-5F09-4C1B-9A60-1DD62D133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1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1AAD-2D5D-41E1-9930-E47E88F5F5A6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BDF6-5F09-4C1B-9A60-1DD62D133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38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1AAD-2D5D-41E1-9930-E47E88F5F5A6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BDF6-5F09-4C1B-9A60-1DD62D133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40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1AAD-2D5D-41E1-9930-E47E88F5F5A6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BDF6-5F09-4C1B-9A60-1DD62D133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32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1AAD-2D5D-41E1-9930-E47E88F5F5A6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BDF6-5F09-4C1B-9A60-1DD62D133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56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1AAD-2D5D-41E1-9930-E47E88F5F5A6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BDF6-5F09-4C1B-9A60-1DD62D133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93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/Relationships>
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2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3322234"/>
            <a:ext cx="7668344" cy="2769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200" dirty="0" smtClean="0"/>
              <a:t>https://g1.globo.com/tecnologia/noticia/whatsapp-atinge-marca-de-1-bilhao-de-usuarios-ativos-por-dia.ghtml</a:t>
            </a:r>
            <a:endParaRPr lang="pt-BR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75713"/>
            <a:ext cx="6962089" cy="290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79712" y="6581000"/>
            <a:ext cx="6962089" cy="27700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200" dirty="0" smtClean="0"/>
              <a:t>https://www.techtudo.com.br/noticias/2018/02/whatsapp-bate-15-bilhao-de-usuarios-ativos.ghtml</a:t>
            </a:r>
            <a:endParaRPr lang="pt-BR" sz="1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7668344" cy="284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7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64261"/>
            <a:ext cx="4788023" cy="329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3503" y="462186"/>
            <a:ext cx="4486490" cy="3182838"/>
            <a:chOff x="0" y="462186"/>
            <a:chExt cx="6486525" cy="50101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736"/>
              <a:ext cx="6486525" cy="441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" y="462186"/>
              <a:ext cx="6484892" cy="950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tângulo 2"/>
          <p:cNvSpPr/>
          <p:nvPr/>
        </p:nvSpPr>
        <p:spPr>
          <a:xfrm>
            <a:off x="4499993" y="486860"/>
            <a:ext cx="3672409" cy="175432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latin typeface="Footlight MT Light" pitchFamily="18" charset="0"/>
              </a:rPr>
              <a:t>A Lei nº 15.507 de 21 de maio de 2015 do Estado de Pernambuco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regulamenta</a:t>
            </a:r>
            <a:r>
              <a:rPr lang="pt-BR" dirty="0">
                <a:latin typeface="Footlight MT Light" pitchFamily="18" charset="0"/>
              </a:rPr>
              <a:t> a utilização de celulares e equipamentos eletrônicos em sala de aula, bibliotecas e outros espaços de estudo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83567" y="4805606"/>
            <a:ext cx="3672409" cy="203132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endParaRPr lang="pt-BR" dirty="0" smtClean="0">
              <a:latin typeface="Footlight MT Light" pitchFamily="18" charset="0"/>
            </a:endParaRPr>
          </a:p>
          <a:p>
            <a:r>
              <a:rPr lang="pt-BR" dirty="0" smtClean="0">
                <a:latin typeface="Footlight MT Light" pitchFamily="18" charset="0"/>
              </a:rPr>
              <a:t>Slide elaborado por uma aluna sobre a Lei que regulamenta o uso de aparelhos eletrônicos nas escolas. </a:t>
            </a:r>
          </a:p>
          <a:p>
            <a:endParaRPr lang="pt-BR" dirty="0">
              <a:latin typeface="Footlight MT Light" pitchFamily="18" charset="0"/>
            </a:endParaRPr>
          </a:p>
          <a:p>
            <a:endParaRPr lang="pt-BR" dirty="0" smtClean="0">
              <a:latin typeface="Footlight MT Light" pitchFamily="18" charset="0"/>
            </a:endParaRPr>
          </a:p>
          <a:p>
            <a:endParaRPr lang="pt-BR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0" y="692696"/>
            <a:ext cx="7737314" cy="570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2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707904" y="548680"/>
            <a:ext cx="4355976" cy="187220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Cibercultura</a:t>
            </a:r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Ciberespaço</a:t>
            </a:r>
          </a:p>
          <a:p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Inteligência Coletiva</a:t>
            </a:r>
            <a:endParaRPr lang="pt-BR" sz="2400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79512" y="881227"/>
            <a:ext cx="3312368" cy="57606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Pierre Levy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707904" y="2614391"/>
            <a:ext cx="4355976" cy="187220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Capital Cultural (Operacionalidade)</a:t>
            </a:r>
          </a:p>
          <a:p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Praticantes culturais</a:t>
            </a:r>
          </a:p>
          <a:p>
            <a:r>
              <a:rPr lang="pt-BR" sz="2400" b="1" i="1" dirty="0" err="1" smtClean="0">
                <a:solidFill>
                  <a:schemeClr val="tx1"/>
                </a:solidFill>
                <a:latin typeface="Footlight MT Light" pitchFamily="18" charset="0"/>
              </a:rPr>
              <a:t>habitus</a:t>
            </a:r>
            <a:endParaRPr lang="pt-BR" sz="2400" b="1" i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3707904" y="4680102"/>
            <a:ext cx="4355976" cy="187220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Novo olhar epistemológico</a:t>
            </a:r>
          </a:p>
          <a:p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Net-Ativismo</a:t>
            </a:r>
          </a:p>
          <a:p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Vida em Rede </a:t>
            </a:r>
          </a:p>
          <a:p>
            <a:r>
              <a:rPr lang="pt-BR" sz="1600" b="1" dirty="0" smtClean="0">
                <a:solidFill>
                  <a:schemeClr val="tx1"/>
                </a:solidFill>
                <a:latin typeface="Footlight MT Light" pitchFamily="18" charset="0"/>
              </a:rPr>
              <a:t>(Ecologia comunicativa- aproximação com a cultura indígena)</a:t>
            </a:r>
            <a:endParaRPr lang="pt-BR" sz="1600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201434" y="3140968"/>
            <a:ext cx="3290446" cy="57606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Pierre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Bourdieu</a:t>
            </a:r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201434" y="5328174"/>
            <a:ext cx="3290446" cy="57606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Massimo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di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 Felice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79512" y="953344"/>
            <a:ext cx="8640960" cy="590465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Cultura de massa 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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  Cultura de mídias 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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	  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Cibercultura</a:t>
            </a:r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l"/>
            <a:endParaRPr lang="pt-BR" sz="2400" b="1" dirty="0">
              <a:solidFill>
                <a:schemeClr val="tx1"/>
              </a:solidFill>
              <a:latin typeface="Footlight MT Light" pitchFamily="18" charset="0"/>
            </a:endParaRPr>
          </a:p>
          <a:p>
            <a:pPr algn="l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l"/>
            <a:endParaRPr lang="pt-BR" sz="2400" b="1" dirty="0">
              <a:solidFill>
                <a:schemeClr val="tx1"/>
              </a:solidFill>
              <a:latin typeface="Footlight MT Light" pitchFamily="18" charset="0"/>
            </a:endParaRPr>
          </a:p>
          <a:p>
            <a:pPr algn="l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l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l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l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l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Ciberespaço   e  Inteligência Coletiva</a:t>
            </a:r>
          </a:p>
          <a:p>
            <a:pPr algn="l"/>
            <a:endParaRPr lang="pt-BR" sz="2400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79512" y="588956"/>
            <a:ext cx="2284240" cy="35327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Pierre Levy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251520" y="1412776"/>
            <a:ext cx="2376264" cy="288032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Imprensa escrita, rádio, televisão, etc.</a:t>
            </a:r>
          </a:p>
          <a:p>
            <a:pPr algn="l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A comunicação é entendida como meio de difundir uma informação a partir de um emissor central para os 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RECEPTORES .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2987824" y="1412776"/>
            <a:ext cx="2376264" cy="288032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Controle remoto, walkman,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vhs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, computador, etc. </a:t>
            </a:r>
          </a:p>
          <a:p>
            <a:pPr algn="l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O receptor passa a ter 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PARTICIPAÇÃO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na forma como recebe, no tempo, no espaço e na quantidade de informação transmitida pelo receptor. </a:t>
            </a:r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5940152" y="1412776"/>
            <a:ext cx="2520280" cy="288032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8000" b="1" dirty="0" smtClean="0">
                <a:solidFill>
                  <a:schemeClr val="tx1"/>
                </a:solidFill>
                <a:latin typeface="Footlight MT Light" pitchFamily="18" charset="0"/>
              </a:rPr>
              <a:t>Web 2.0 (Nova plataforma da Internet(década de 1990).  A comunicação é </a:t>
            </a:r>
            <a:r>
              <a:rPr lang="pt-BR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INTERATIVA</a:t>
            </a:r>
            <a:r>
              <a:rPr lang="pt-BR" sz="8000" b="1" dirty="0" smtClean="0">
                <a:solidFill>
                  <a:schemeClr val="tx1"/>
                </a:solidFill>
                <a:latin typeface="Footlight MT Light" pitchFamily="18" charset="0"/>
              </a:rPr>
              <a:t>, desde a produção até a difusão há a interferência de múltiplos agentes .</a:t>
            </a:r>
          </a:p>
          <a:p>
            <a:pPr algn="l"/>
            <a:r>
              <a:rPr lang="pt-BR" sz="8000" b="1" dirty="0" smtClean="0">
                <a:solidFill>
                  <a:schemeClr val="tx1"/>
                </a:solidFill>
                <a:latin typeface="Footlight MT Light" pitchFamily="18" charset="0"/>
              </a:rPr>
              <a:t>Cultura da mobilidade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395536" y="4936051"/>
            <a:ext cx="8208912" cy="15130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chemeClr val="tx1"/>
                </a:solidFill>
                <a:latin typeface="Footlight MT Light" pitchFamily="18" charset="0"/>
              </a:rPr>
              <a:t>Além disso, nos casos em que processos de inteligência coletiva desenvolvem-se de forma eficaz graças ao ciberespaço, um de seus principais efeitos é o de acelerar cada vez mais o ritmo da alteração </a:t>
            </a:r>
            <a:r>
              <a:rPr lang="pt-BR" sz="2400" dirty="0" err="1">
                <a:solidFill>
                  <a:schemeClr val="tx1"/>
                </a:solidFill>
                <a:latin typeface="Footlight MT Light" pitchFamily="18" charset="0"/>
              </a:rPr>
              <a:t>tecno</a:t>
            </a:r>
            <a:r>
              <a:rPr lang="pt-BR" sz="2400" dirty="0">
                <a:solidFill>
                  <a:schemeClr val="tx1"/>
                </a:solidFill>
                <a:latin typeface="Footlight MT Light" pitchFamily="18" charset="0"/>
              </a:rPr>
              <a:t>-social, 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 que tona ainda mais necessária a participação ativa na </a:t>
            </a:r>
            <a:r>
              <a:rPr lang="pt-B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cibercultura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,</a:t>
            </a:r>
            <a:r>
              <a:rPr lang="pt-BR" sz="2400" dirty="0">
                <a:solidFill>
                  <a:schemeClr val="tx1"/>
                </a:solidFill>
                <a:latin typeface="Footlight MT Light" pitchFamily="18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se não quisermos ficar para trás, e tende a excluir de maneira mais radical aqueles que não entraram no ciclo positivo da alteração, de sua compreensão e apropriação</a:t>
            </a:r>
            <a:r>
              <a:rPr lang="pt-BR" sz="2400" dirty="0">
                <a:solidFill>
                  <a:schemeClr val="tx1"/>
                </a:solidFill>
                <a:latin typeface="Footlight MT Light" pitchFamily="18" charset="0"/>
              </a:rPr>
              <a:t>. (LEVY,1999. p.30)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74829" y="1124744"/>
            <a:ext cx="8732821" cy="554461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 smtClean="0">
                <a:solidFill>
                  <a:schemeClr val="tx1"/>
                </a:solidFill>
                <a:latin typeface="Footlight MT Light" pitchFamily="18" charset="0"/>
              </a:rPr>
              <a:t>Num </a:t>
            </a:r>
            <a:r>
              <a:rPr lang="pt-BR" sz="2000" b="1" i="1" dirty="0" err="1" smtClean="0">
                <a:solidFill>
                  <a:schemeClr val="tx1"/>
                </a:solidFill>
                <a:latin typeface="Footlight MT Light" pitchFamily="18" charset="0"/>
              </a:rPr>
              <a:t>habitus</a:t>
            </a:r>
            <a:r>
              <a:rPr lang="pt-BR" sz="2000" b="1" i="1" dirty="0" smtClean="0">
                <a:solidFill>
                  <a:schemeClr val="tx1"/>
                </a:solidFill>
                <a:latin typeface="Footlight MT Light" pitchFamily="18" charset="0"/>
              </a:rPr>
              <a:t> </a:t>
            </a:r>
            <a:r>
              <a:rPr lang="pt-BR" sz="2000" b="1" dirty="0" smtClean="0">
                <a:solidFill>
                  <a:schemeClr val="tx1"/>
                </a:solidFill>
                <a:latin typeface="Footlight MT Light" pitchFamily="18" charset="0"/>
              </a:rPr>
              <a:t> os praticantes de uma cultura agem inseridos e conforme as capacidades/habilidades de operacionalizar o capital cultural.  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  <a:latin typeface="Footlight MT Light" pitchFamily="18" charset="0"/>
              </a:rPr>
              <a:t>Também entende que esse </a:t>
            </a:r>
            <a:r>
              <a:rPr lang="pt-BR" sz="2000" b="1" dirty="0" err="1" smtClean="0">
                <a:solidFill>
                  <a:schemeClr val="tx1"/>
                </a:solidFill>
                <a:latin typeface="Footlight MT Light" pitchFamily="18" charset="0"/>
              </a:rPr>
              <a:t>habitus</a:t>
            </a:r>
            <a:r>
              <a:rPr lang="pt-BR" sz="2000" b="1" dirty="0" smtClean="0">
                <a:solidFill>
                  <a:schemeClr val="tx1"/>
                </a:solidFill>
                <a:latin typeface="Footlight MT Light" pitchFamily="18" charset="0"/>
              </a:rPr>
              <a:t> não determina, mas pode condicionar. </a:t>
            </a:r>
            <a:r>
              <a:rPr lang="pt-BR" sz="2000" b="1" dirty="0" smtClean="0">
                <a:solidFill>
                  <a:schemeClr val="tx1"/>
                </a:solidFill>
                <a:latin typeface="Footlight MT Light" pitchFamily="18" charset="0"/>
              </a:rPr>
              <a:t>Há, portanto, possibilidades </a:t>
            </a:r>
            <a:r>
              <a:rPr lang="pt-BR" sz="2000" b="1" dirty="0" smtClean="0">
                <a:solidFill>
                  <a:schemeClr val="tx1"/>
                </a:solidFill>
                <a:latin typeface="Footlight MT Light" pitchFamily="18" charset="0"/>
              </a:rPr>
              <a:t>de interferir, gerando transformações.  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  <a:latin typeface="Footlight MT Light" pitchFamily="18" charset="0"/>
              </a:rPr>
              <a:t>Os </a:t>
            </a:r>
            <a:r>
              <a:rPr lang="pt-BR" sz="2000" b="1" dirty="0">
                <a:solidFill>
                  <a:schemeClr val="tx1"/>
                </a:solidFill>
                <a:latin typeface="Footlight MT Light" pitchFamily="18" charset="0"/>
              </a:rPr>
              <a:t>sujeitos são praticantes culturais inseridos num </a:t>
            </a:r>
            <a:r>
              <a:rPr lang="pt-BR" sz="2000" b="1" i="1" dirty="0" err="1">
                <a:solidFill>
                  <a:schemeClr val="tx1"/>
                </a:solidFill>
                <a:latin typeface="Footlight MT Light" pitchFamily="18" charset="0"/>
              </a:rPr>
              <a:t>habitus</a:t>
            </a:r>
            <a:r>
              <a:rPr lang="pt-BR" sz="2000" b="1" dirty="0">
                <a:solidFill>
                  <a:schemeClr val="tx1"/>
                </a:solidFill>
                <a:latin typeface="Footlight MT Light" pitchFamily="18" charset="0"/>
              </a:rPr>
              <a:t>, tendo essas práticas sociais um determinado valor de operacionalidade. Há característica da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UBIQUIDADE</a:t>
            </a:r>
            <a:r>
              <a:rPr lang="pt-BR" sz="2000" b="1" dirty="0">
                <a:solidFill>
                  <a:schemeClr val="tx1"/>
                </a:solidFill>
                <a:latin typeface="Footlight MT Light" pitchFamily="18" charset="0"/>
              </a:rPr>
              <a:t>: constructo-construtor do capital cultural.</a:t>
            </a:r>
          </a:p>
          <a:p>
            <a:pPr algn="just"/>
            <a:endParaRPr lang="pt-BR" sz="2000" b="1" dirty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  <a:latin typeface="Footlight MT Light" pitchFamily="18" charset="0"/>
              </a:rPr>
              <a:t> </a:t>
            </a:r>
            <a:r>
              <a:rPr lang="pt-BR" sz="2000" b="1" dirty="0">
                <a:solidFill>
                  <a:schemeClr val="tx1"/>
                </a:solidFill>
                <a:latin typeface="Footlight MT Light" pitchFamily="18" charset="0"/>
              </a:rPr>
              <a:t>As </a:t>
            </a:r>
            <a:r>
              <a:rPr lang="pt-BR" sz="2000" b="1" dirty="0" smtClean="0">
                <a:solidFill>
                  <a:schemeClr val="tx1"/>
                </a:solidFill>
                <a:latin typeface="Footlight MT Light" pitchFamily="18" charset="0"/>
              </a:rPr>
              <a:t>estruturas </a:t>
            </a:r>
            <a:r>
              <a:rPr lang="pt-BR" sz="2000" b="1" dirty="0">
                <a:solidFill>
                  <a:schemeClr val="tx1"/>
                </a:solidFill>
                <a:latin typeface="Footlight MT Light" pitchFamily="18" charset="0"/>
              </a:rPr>
              <a:t>do campo são </a:t>
            </a:r>
            <a:r>
              <a:rPr lang="pt-BR" sz="2000" b="1" dirty="0" smtClean="0">
                <a:solidFill>
                  <a:schemeClr val="tx1"/>
                </a:solidFill>
                <a:latin typeface="Footlight MT Light" pitchFamily="18" charset="0"/>
              </a:rPr>
              <a:t>importantes </a:t>
            </a:r>
            <a:r>
              <a:rPr lang="pt-BR" sz="2000" b="1" dirty="0">
                <a:solidFill>
                  <a:schemeClr val="tx1"/>
                </a:solidFill>
                <a:latin typeface="Footlight MT Light" pitchFamily="18" charset="0"/>
              </a:rPr>
              <a:t>na formação do </a:t>
            </a:r>
            <a:r>
              <a:rPr lang="pt-BR" sz="2000" b="1" dirty="0" err="1">
                <a:solidFill>
                  <a:schemeClr val="tx1"/>
                </a:solidFill>
                <a:latin typeface="Footlight MT Light" pitchFamily="18" charset="0"/>
              </a:rPr>
              <a:t>habitus</a:t>
            </a:r>
            <a:r>
              <a:rPr lang="pt-BR" sz="2000" b="1" dirty="0">
                <a:solidFill>
                  <a:schemeClr val="tx1"/>
                </a:solidFill>
                <a:latin typeface="Footlight MT Light" pitchFamily="18" charset="0"/>
              </a:rPr>
              <a:t>, mas a ação dos agentes não é completamente determinada por elas. </a:t>
            </a:r>
            <a:r>
              <a:rPr lang="pt-BR" sz="2000" b="1" dirty="0" err="1">
                <a:solidFill>
                  <a:schemeClr val="tx1"/>
                </a:solidFill>
                <a:latin typeface="Footlight MT Light" pitchFamily="18" charset="0"/>
              </a:rPr>
              <a:t>Bourdieu</a:t>
            </a:r>
            <a:r>
              <a:rPr lang="pt-BR" sz="2000" b="1" dirty="0">
                <a:solidFill>
                  <a:schemeClr val="tx1"/>
                </a:solidFill>
                <a:latin typeface="Footlight MT Light" pitchFamily="18" charset="0"/>
              </a:rPr>
              <a:t> assinala o “sentido do jogo” nas ações sociais: ao jogar, os agentes desenvolvem a capacidade de responder às exigências das regras do campo em que estão inseridos; mas as jogadas cobrem apenas um elenco de alternativa, passíveis de serem ampliadas pela possibilidade das improvisações regradas pelos </a:t>
            </a:r>
            <a:r>
              <a:rPr lang="pt-BR" sz="2000" b="1" dirty="0" err="1">
                <a:solidFill>
                  <a:schemeClr val="tx1"/>
                </a:solidFill>
                <a:latin typeface="Footlight MT Light" pitchFamily="18" charset="0"/>
              </a:rPr>
              <a:t>habitus</a:t>
            </a:r>
            <a:r>
              <a:rPr lang="pt-BR" sz="2000" b="1" dirty="0">
                <a:solidFill>
                  <a:schemeClr val="tx1"/>
                </a:solidFill>
                <a:latin typeface="Footlight MT Light" pitchFamily="18" charset="0"/>
              </a:rPr>
              <a:t>. (BRANDÃO, 2010. p.231).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endParaRPr lang="pt-BR" sz="2000" b="1" dirty="0" smtClean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59658" y="596606"/>
            <a:ext cx="2252102" cy="52813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Pierre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Bourdieu</a:t>
            </a:r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59658" y="1124744"/>
            <a:ext cx="8840325" cy="561662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A visão europeia/moderna sobre o social estabelece uma visão “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sujeitocêntrica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” cujos meios de comunicação são meros caminhos que se acabam em dois pontos : emissor 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 receptor. </a:t>
            </a:r>
          </a:p>
          <a:p>
            <a:pPr algn="just"/>
            <a:endParaRPr lang="pt-BR" sz="2400" b="1" dirty="0" smtClean="0">
              <a:solidFill>
                <a:schemeClr val="tx1"/>
              </a:solidFill>
              <a:latin typeface="Footlight MT Light" pitchFamily="18" charset="0"/>
              <a:sym typeface="Wingdings" pitchFamily="2" charset="2"/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Separação do mundo humano e o meio ambiente: Urbano vs. Natureza. </a:t>
            </a:r>
          </a:p>
          <a:p>
            <a:pPr algn="just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Historicamente 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a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“mídia”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é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comumente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associada a formas de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controle. </a:t>
            </a:r>
          </a:p>
          <a:p>
            <a:pPr algn="just"/>
            <a:endParaRPr lang="pt-BR" sz="2400" b="1" dirty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Sociologia das Associações (Escola de </a:t>
            </a:r>
            <a:r>
              <a:rPr lang="pt-BR" sz="2400" b="1" dirty="0" err="1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Chigago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  e Escola de Toronto): perspectiva a comunicação assume uma dimensão de </a:t>
            </a:r>
            <a:r>
              <a:rPr lang="pt-BR" sz="2400" b="1" i="1" dirty="0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forma </a:t>
            </a:r>
            <a:r>
              <a:rPr lang="pt-BR" sz="2400" b="1" i="1" dirty="0" err="1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formantis</a:t>
            </a:r>
            <a:r>
              <a:rPr lang="pt-BR" sz="2400" b="1" i="1" dirty="0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 poder criativo das conexões. </a:t>
            </a:r>
          </a:p>
          <a:p>
            <a:pPr algn="just"/>
            <a:endParaRPr lang="pt-BR" sz="2400" b="1" dirty="0">
              <a:solidFill>
                <a:schemeClr val="tx1"/>
              </a:solidFill>
              <a:latin typeface="Footlight MT Light" pitchFamily="18" charset="0"/>
              <a:sym typeface="Wingdings" pitchFamily="2" charset="2"/>
            </a:endParaRPr>
          </a:p>
          <a:p>
            <a:pPr algn="just"/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Os dispositivos permitem registrar e compreender a conexão e interação dos </a:t>
            </a:r>
            <a:r>
              <a:rPr lang="pt-BR" sz="2400" b="1" dirty="0" err="1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circuítos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 informativos com as ecologias </a:t>
            </a:r>
            <a:r>
              <a:rPr lang="pt-BR" sz="2400" b="1" dirty="0" err="1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transorgânicas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.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  <a:sym typeface="Wingdings" pitchFamily="2" charset="2"/>
              </a:rPr>
              <a:t>Ecologia comunicativa: um  Social reticular (em rede). 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endParaRPr lang="pt-BR" sz="2400" b="1" dirty="0" smtClean="0">
              <a:solidFill>
                <a:schemeClr val="tx1"/>
              </a:solidFill>
              <a:latin typeface="Footlight MT Light" pitchFamily="18" charset="0"/>
              <a:sym typeface="Wingdings" pitchFamily="2" charset="2"/>
            </a:endParaRPr>
          </a:p>
          <a:p>
            <a:pPr algn="just"/>
            <a:endParaRPr lang="pt-BR" sz="2400" b="1" i="1" dirty="0" smtClean="0">
              <a:solidFill>
                <a:schemeClr val="tx1"/>
              </a:solidFill>
              <a:latin typeface="Footlight MT Light" pitchFamily="18" charset="0"/>
              <a:sym typeface="Wingdings" pitchFamily="2" charset="2"/>
            </a:endParaRPr>
          </a:p>
          <a:p>
            <a:pPr algn="just"/>
            <a:endParaRPr lang="pt-BR" sz="2400" b="1" dirty="0" smtClean="0">
              <a:solidFill>
                <a:schemeClr val="tx1"/>
              </a:solidFill>
              <a:latin typeface="Footlight MT Light" pitchFamily="18" charset="0"/>
              <a:sym typeface="Wingdings" pitchFamily="2" charset="2"/>
            </a:endParaRPr>
          </a:p>
          <a:p>
            <a:pPr algn="just"/>
            <a:endParaRPr lang="pt-BR" sz="2400" b="1" dirty="0">
              <a:solidFill>
                <a:schemeClr val="tx1"/>
              </a:solidFill>
              <a:latin typeface="Footlight MT Light" pitchFamily="18" charset="0"/>
              <a:sym typeface="Wingdings" pitchFamily="2" charset="2"/>
            </a:endParaRPr>
          </a:p>
          <a:p>
            <a:pPr algn="just"/>
            <a:endParaRPr lang="pt-BR" sz="2400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63757" y="548680"/>
            <a:ext cx="3290446" cy="57606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Massimo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di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 Felice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91008" y="1052736"/>
            <a:ext cx="8680520" cy="16813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Aos se manter como é hoje, pode ocorrer um descolamento entre academia e sociedade, da mesma forma que estamos presenciando um descolamento entre governo e sociedade: temos uma sociedade que está a 3.0, um governo que é 1.0 e uma academia que é 0.5 (LEMOS;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FELICE,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2018 n.p.).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4240" y="2897560"/>
            <a:ext cx="8680521" cy="396044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Conhecimento é uma atividade de interação e troca de informação entre diversos atores. Afinal, entre o professor e o aluno há o livro; entre o professor e o aluno há o giz, lousa, caderno e caneta, as quatro paredes, [...] no novo contexto digital, temos ao lado destes a introdução de um conjunto de outros atores que vão, em primeiro lugar alterar essa situação (a tradicional) profundamente, até em sua temporalidade. Num ambiente virtual de aprendizagem, o aluno pode continuar a debater o conteúdo, pois não está mais limitado ao tempo da aula presencial [...] cria-se um ambiente de aprendizagem muito mais complexo, com mais atores e maior eficiência, no qual circula maior quantidade de informações e conteúdo muito melhor, e isso tudo não vai embora quando toca a campainha e termina a aula (LEMOS; FELICE 2018. </a:t>
            </a:r>
            <a:r>
              <a:rPr lang="pt-BR" sz="2400" b="1" dirty="0" err="1">
                <a:solidFill>
                  <a:schemeClr val="tx1"/>
                </a:solidFill>
                <a:latin typeface="Footlight MT Light" pitchFamily="18" charset="0"/>
              </a:rPr>
              <a:t>n.p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).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292710" y="548680"/>
            <a:ext cx="3919250" cy="50405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Massimo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di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 Felice e Ronald Lemos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63757" y="1005208"/>
            <a:ext cx="4355976" cy="554461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Os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cientistas sociais chegam cada vez mais à conclusão de que não podem  mais compreender adequadamente muitas das facetas mais importantes da vida social e cultural sem incorporar a internet e as comunicações mediadas por computador em seus estudos. Existe uma distinção útil entre a vida social online e os mundos sociais da “vida real”? Cada vez mais, a resposta parece ser não. As duas se mesclaram em um mundo: o mundo da vida real, como as pessoas o vivem. É um mundo que inclui o uso da tecnologia para se  comunicar, debater, socializar, expressar e compreender (KOZINETS.2014. p.11</a:t>
            </a:r>
            <a:r>
              <a:rPr lang="pt-BR" sz="2400" b="1" dirty="0"/>
              <a:t>)</a:t>
            </a:r>
            <a:endParaRPr lang="pt-BR" sz="2400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82" y="980728"/>
            <a:ext cx="38576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63757" y="548680"/>
            <a:ext cx="3290446" cy="45652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Roberto V. </a:t>
            </a:r>
            <a:r>
              <a:rPr lang="pt-BR" sz="2400" b="1" dirty="0" err="1">
                <a:solidFill>
                  <a:schemeClr val="tx1"/>
                </a:solidFill>
                <a:latin typeface="Footlight MT Light" pitchFamily="18" charset="0"/>
              </a:rPr>
              <a:t>Kozinets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: 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59658" y="739588"/>
            <a:ext cx="8732821" cy="554461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D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eve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a escola e o professor de história posicionar-se de que forma diante dessa nova realidade social e escolar? </a:t>
            </a:r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A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repulsa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ou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tentativa de eximir-se de uma formação educativa que inclua essa nova configuração cultural propícia que tipo de conhecimentos histórico nos estudantes? </a:t>
            </a:r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Qual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atuação é possível ao professor de história diante o dilúvio de informações que aportam nos alunos diariamente, em seus dispositivos tecnológicos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Estaria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a temática indígena novamente relegada à marginalização e ao </a:t>
            </a:r>
            <a:r>
              <a:rPr lang="pt-BR" sz="2400" b="1" dirty="0" err="1">
                <a:solidFill>
                  <a:schemeClr val="tx1"/>
                </a:solidFill>
                <a:latin typeface="Footlight MT Light" pitchFamily="18" charset="0"/>
              </a:rPr>
              <a:t>silenciamento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, comum nos recursos didáticos convencionalmente usados nas escolas, fortalecendo a ideia da inexistência do índio na sociedade brasileira dita civilizada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Que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consciência (conhecimento)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histórica resulta da formação de jovens num contexto em que o real e o virtual convivem de forma cada vez tensionada, cuja </a:t>
            </a:r>
            <a:r>
              <a:rPr lang="pt-BR" sz="2400" b="1" dirty="0" err="1">
                <a:solidFill>
                  <a:schemeClr val="tx1"/>
                </a:solidFill>
                <a:latin typeface="Footlight MT Light" pitchFamily="18" charset="0"/>
              </a:rPr>
              <a:t>verificabilidade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 de informações torna-se desafio constante e as “</a:t>
            </a:r>
            <a:r>
              <a:rPr lang="pt-BR" sz="2400" b="1" dirty="0" err="1">
                <a:solidFill>
                  <a:schemeClr val="tx1"/>
                </a:solidFill>
                <a:latin typeface="Footlight MT Light" pitchFamily="18" charset="0"/>
              </a:rPr>
              <a:t>fake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Footlight MT Light" pitchFamily="18" charset="0"/>
              </a:rPr>
              <a:t>news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” e a “pós-verdade” passam nas mãos dos estudantes num ritmo frenético e com apelos emocionais muito mais poderosos que o livro didático ou que o efêmero contato semanal com o professor de história? </a:t>
            </a:r>
          </a:p>
        </p:txBody>
      </p:sp>
    </p:spTree>
    <p:extLst>
      <p:ext uri="{BB962C8B-B14F-4D97-AF65-F5344CB8AC3E}">
        <p14:creationId xmlns:p14="http://schemas.microsoft.com/office/powerpoint/2010/main" val="15007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06" y="548680"/>
            <a:ext cx="9144000" cy="5688632"/>
          </a:xfrm>
          <a:solidFill>
            <a:schemeClr val="bg1">
              <a:alpha val="80000"/>
            </a:schemeClr>
          </a:solidFill>
        </p:spPr>
        <p:txBody>
          <a:bodyPr>
            <a:normAutofit fontScale="92500"/>
          </a:bodyPr>
          <a:lstStyle/>
          <a:p>
            <a:endParaRPr lang="pt-BR" sz="40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REDE DE SABERES: </a:t>
            </a:r>
          </a:p>
          <a:p>
            <a:r>
              <a:rPr lang="pt-BR" sz="3900" b="1" dirty="0" smtClean="0">
                <a:solidFill>
                  <a:schemeClr val="tx1"/>
                </a:solidFill>
                <a:latin typeface="Footlight MT Light" pitchFamily="18" charset="0"/>
              </a:rPr>
              <a:t>UM </a:t>
            </a:r>
            <a:r>
              <a:rPr lang="pt-BR" sz="3900" b="1" dirty="0">
                <a:solidFill>
                  <a:schemeClr val="tx1"/>
                </a:solidFill>
                <a:latin typeface="Footlight MT Light" pitchFamily="18" charset="0"/>
              </a:rPr>
              <a:t>ESTUDO SOBRE OS CONHECIMENTOS </a:t>
            </a:r>
            <a:r>
              <a:rPr lang="pt-BR" sz="3900" b="1" dirty="0" smtClean="0">
                <a:solidFill>
                  <a:schemeClr val="tx1"/>
                </a:solidFill>
                <a:latin typeface="Footlight MT Light" pitchFamily="18" charset="0"/>
              </a:rPr>
              <a:t>HISTÓRICOS </a:t>
            </a:r>
            <a:r>
              <a:rPr lang="pt-BR" sz="3900" b="1" dirty="0" smtClean="0">
                <a:solidFill>
                  <a:schemeClr val="tx1"/>
                </a:solidFill>
                <a:latin typeface="Footlight MT Light" pitchFamily="18" charset="0"/>
              </a:rPr>
              <a:t>ESTUDANTIS </a:t>
            </a:r>
            <a:r>
              <a:rPr lang="pt-BR" sz="3900" b="1" dirty="0">
                <a:solidFill>
                  <a:schemeClr val="tx1"/>
                </a:solidFill>
                <a:latin typeface="Footlight MT Light" pitchFamily="18" charset="0"/>
              </a:rPr>
              <a:t>NA CIBERCULTURA ACERCA DOS INDÍGENAS NO </a:t>
            </a:r>
            <a:r>
              <a:rPr lang="pt-BR" sz="3900" b="1" dirty="0" smtClean="0">
                <a:solidFill>
                  <a:schemeClr val="tx1"/>
                </a:solidFill>
                <a:latin typeface="Footlight MT Light" pitchFamily="18" charset="0"/>
              </a:rPr>
              <a:t>BRASIL. </a:t>
            </a:r>
            <a:endParaRPr lang="pt-BR" sz="40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endParaRPr lang="pt-BR" sz="40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r>
              <a:rPr lang="pt-BR" sz="3000" b="1" dirty="0" smtClean="0">
                <a:solidFill>
                  <a:schemeClr val="tx1"/>
                </a:solidFill>
                <a:latin typeface="Footlight MT Light" pitchFamily="18" charset="0"/>
              </a:rPr>
              <a:t>Hugo Emmanuel da Silva </a:t>
            </a:r>
          </a:p>
          <a:p>
            <a:r>
              <a:rPr lang="pt-BR" sz="1500" b="1" dirty="0" smtClean="0">
                <a:solidFill>
                  <a:schemeClr val="tx1"/>
                </a:solidFill>
                <a:latin typeface="Footlight MT Light" pitchFamily="18" charset="0"/>
              </a:rPr>
              <a:t>Professor da Rede Municipal do Ipojuca</a:t>
            </a:r>
          </a:p>
          <a:p>
            <a:r>
              <a:rPr lang="pt-BR" sz="1500" b="1" dirty="0" smtClean="0">
                <a:solidFill>
                  <a:schemeClr val="tx1"/>
                </a:solidFill>
                <a:latin typeface="Footlight MT Light" pitchFamily="18" charset="0"/>
              </a:rPr>
              <a:t>Professor Substituto UFRPE-UAG</a:t>
            </a:r>
          </a:p>
          <a:p>
            <a:r>
              <a:rPr lang="pt-BR" sz="1500" b="1" dirty="0" smtClean="0">
                <a:solidFill>
                  <a:schemeClr val="tx1"/>
                </a:solidFill>
                <a:latin typeface="Footlight MT Light" pitchFamily="18" charset="0"/>
              </a:rPr>
              <a:t>Mestrando do </a:t>
            </a:r>
            <a:r>
              <a:rPr lang="pt-BR" sz="1500" b="1" dirty="0" err="1" smtClean="0">
                <a:solidFill>
                  <a:schemeClr val="tx1"/>
                </a:solidFill>
                <a:latin typeface="Footlight MT Light" pitchFamily="18" charset="0"/>
              </a:rPr>
              <a:t>ProfHistória</a:t>
            </a:r>
            <a:r>
              <a:rPr lang="pt-BR" sz="1500" b="1" dirty="0" smtClean="0">
                <a:solidFill>
                  <a:schemeClr val="tx1"/>
                </a:solidFill>
                <a:latin typeface="Footlight MT Light" pitchFamily="18" charset="0"/>
              </a:rPr>
              <a:t>. </a:t>
            </a:r>
          </a:p>
          <a:p>
            <a:r>
              <a:rPr lang="pt-BR" sz="3000" b="1" dirty="0" smtClean="0">
                <a:solidFill>
                  <a:schemeClr val="tx1"/>
                </a:solidFill>
                <a:latin typeface="Footlight MT Light" pitchFamily="18" charset="0"/>
              </a:rPr>
              <a:t>Orientador: Prof. Edson Silva</a:t>
            </a:r>
          </a:p>
          <a:p>
            <a:endParaRPr lang="pt-BR" sz="4000" b="1" dirty="0" smtClean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09083" y="1412776"/>
            <a:ext cx="8660813" cy="52565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Estudos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Descoloniais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 (pós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colonialidade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) </a:t>
            </a:r>
            <a:endParaRPr lang="pt-BR" sz="2400" b="1" dirty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é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na escola que recebemos informações que ajudarão a compor nossas formas de conhecer e lidar com as diferenças culturais e a construir a imagem que fazemos do outro; Dessa forma, construir relações étnico-raciais positivas, fundadas no  respeito às diferenças e no reconhecimento da alteridade, deve ser pauta fundamental nas aulas de história. (SILVA JUNIOR e SOUSA, 2017. p. 57) 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309082" y="548680"/>
            <a:ext cx="6999221" cy="86409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Astrogildo Fernandes da Silva Junior </a:t>
            </a:r>
          </a:p>
          <a:p>
            <a:pPr algn="l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 José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Joberto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 Montenegro Souza 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59658" y="1484784"/>
            <a:ext cx="8840326" cy="518457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O </a:t>
            </a:r>
            <a:r>
              <a:rPr lang="pt-B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silenciamento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 das populações indígenas no Brasil fez parte de uma construção historiográfica, construtora de um discurso no qual os indígenas tornam-se sujeitos manipuláveis ao bel prazer dos interesses da produção acadêmico-literária e a mercê de um ensino reprodutor de caráter colonizador, imbuído de fortalecer e cristalizar a ocultação e sujeição da história e cultura indígena. Desta forma os nativos são inseridos e retirados das produções, dentro de molduras estereotipadas portadora da visão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colonizadora:  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indígenas “idealizados do passado”, os “bárbaros dos sertões” e os “degradados” das antigas aldeias 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coloniais.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just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ALMEIDA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(2010) mostra como a tradicional historiografia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(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também as produções literárias e antropológicas) se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	inclinavam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sobre os indígenas com a volatilidade de seus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	interesses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.  A maior parte da imagem dos índios na história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	nacional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foi construída no século XIX, momento em que o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	recente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Estado imperial brasileiro buscava fundamentar a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	identidade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nacional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.</a:t>
            </a:r>
          </a:p>
          <a:p>
            <a:pPr algn="just"/>
            <a:endParaRPr lang="pt-BR" sz="2400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59658" y="548680"/>
            <a:ext cx="3836278" cy="86409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Maria Regina Celestino de Almeida</a:t>
            </a:r>
          </a:p>
          <a:p>
            <a:pPr algn="l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João Pacheco de Oliveira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88076" y="1114055"/>
            <a:ext cx="8840325" cy="554461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SILVA (2017)  que, em vasta produção acadêmica, reflete não apenas sobre teorias e conceitos acerca da temática indígena, mas também sobre práticas pedagógicas voltadas a superar a as visões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silenciadoras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dos indígenas, fomentando uma pedagogia que dê corpo ao que pretende a Lei nº 11.645/2008, uma abordagem a contrapelo da convencionalmente realizada sobre a temática indígena.</a:t>
            </a:r>
          </a:p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	As respostas a essa pergunta podem ser encontradas na observação 	da organização sociopolítica no Brasil contemporâneo. Nos últimos 	trinta anos, em novos cenários políticos, movimentos sociais com 	diferentes atores conquistaram e ocuparam seus espaços, 	reivindicando o reconhecimento e o respeito às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sociodiversidades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. 	Identidades foram afirmadas, diferentes expressões socioculturais 	passaram a ser reconhecidas e respeitadas, mudanças de atitudes 	que exigiram discussões, formulações e fiscalizações de políticas 	públicas que respondam às demandas de direitos específicos.  “as 	minorias”, sejam mulheres, ciganos, pessoas negras, idosas, 	crianças, gays, lésbicas, pessoas com necessidades especiais, etc. 	reivindicam o reconhecimento e o respeito aos seus direitos. (2016. 	p. 151-152).</a:t>
            </a:r>
          </a:p>
          <a:p>
            <a:pPr algn="just"/>
            <a:endParaRPr lang="pt-BR" sz="2400" b="1" dirty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endParaRPr lang="pt-BR" sz="2400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83104" y="548680"/>
            <a:ext cx="3836278" cy="57606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Edson Silva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59657" y="1125379"/>
            <a:ext cx="8840325" cy="554461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SILVA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(2017) contribui com essa pesquisa ao ponto que exemplificar diversas práticas pedagógicas, tendo por base uma interação com os indígenas, seja no planejamento de conteúdos, na elaboração de materiais didáticos, assim a autora conclama a dar vez e voz aos indígenas, atingindo, a meu ver, uma das finalidades da Lei nº 11.645/2008. </a:t>
            </a:r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Um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dos aspectos trazidos em uma de suas obras é a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	perspectiva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da </a:t>
            </a:r>
            <a:r>
              <a:rPr lang="pt-B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interculturalidade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 crítica, como forma de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	superar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as concepções arcaicas das relações culturais comum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	a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sociedades latino-americanas, visto que exercem uma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	funcionalidade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vinculada á lógica liberal, que diz reconhecer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	a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diversidade sociocultural, a partir de uma visão </a:t>
            </a:r>
            <a:r>
              <a:rPr lang="pt-BR" sz="2400" b="1" dirty="0" err="1">
                <a:solidFill>
                  <a:schemeClr val="tx1"/>
                </a:solidFill>
                <a:latin typeface="Footlight MT Light" pitchFamily="18" charset="0"/>
              </a:rPr>
              <a:t>folclorizada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	das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manifestações socioculturais de outrem (SILVA, 2016.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58-	59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).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59658" y="548680"/>
            <a:ext cx="3836278" cy="57606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Maria da Penha da Silva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59658" y="1124744"/>
            <a:ext cx="8840325" cy="554461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1- Existência “pacífica e produtiva” da escola com os dispositivos da cultura da mobilidade (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TICs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  e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cibercultura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).</a:t>
            </a:r>
          </a:p>
          <a:p>
            <a:pPr algn="just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2-Inserir conteúdos da temática indígena no ciberespaço frequentado pelos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estudantes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(no caso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Whatsapp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).</a:t>
            </a:r>
          </a:p>
          <a:p>
            <a:pPr algn="just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3-Estimular os estudantes a interferir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no campo social, fomentando  a criticidade em seu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habitus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, transformando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a curiosidade ingênua em epistemologia. </a:t>
            </a:r>
          </a:p>
          <a:p>
            <a:pPr algn="just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4-Expandir a capacidade formativa da escola para além de seus espaços físicos institucionalizados. </a:t>
            </a:r>
            <a:endParaRPr lang="pt-BR" sz="2400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59658" y="548680"/>
            <a:ext cx="3836278" cy="57606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Desafios e Perspectivas 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6354"/>
            <a:ext cx="2880320" cy="56652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67806"/>
            <a:ext cx="2880320" cy="566525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06" y="567026"/>
            <a:ext cx="2880320" cy="56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49" y="3350985"/>
            <a:ext cx="341265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45447"/>
            <a:ext cx="3168352" cy="309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67836"/>
            <a:ext cx="3168352" cy="273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69" y="455468"/>
            <a:ext cx="317020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763688" y="786644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3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1113"/>
            <a:ext cx="3726668" cy="599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0549"/>
            <a:ext cx="3456384" cy="606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71600" y="980728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716016" y="976718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4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86" y="188640"/>
            <a:ext cx="7812360" cy="720080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14844" y="107649"/>
            <a:ext cx="9147339" cy="1096943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952" y="908720"/>
            <a:ext cx="27278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REFERÊNCIAS BIBIOGRÁFICAS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855480"/>
              </p:ext>
            </p:extLst>
          </p:nvPr>
        </p:nvGraphicFramePr>
        <p:xfrm>
          <a:off x="179512" y="1259094"/>
          <a:ext cx="8604955" cy="5459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4955"/>
              </a:tblGrid>
              <a:tr h="523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ALMEIDA, Maria Regina Celestino de. Os índios na História do Brasil. Rio de Janeiro: Editora </a:t>
                      </a:r>
                      <a:r>
                        <a:rPr lang="pt-BR" sz="1600" dirty="0" err="1">
                          <a:effectLst/>
                        </a:rPr>
                        <a:t>Fgv</a:t>
                      </a:r>
                      <a:r>
                        <a:rPr lang="pt-BR" sz="1600" dirty="0">
                          <a:effectLst/>
                        </a:rPr>
                        <a:t>, 2011. 168 p.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792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BRASIL. Congresso. Senado. Lei nº 11.645, de 10 de março de 2008. . Brasília, DF, 11 mar. 2008. Disponível em: &lt;http://www.planalto.gov.br/ccivil_03/_ato2007-2010/2008/lei/l11645.htm&gt;. Acesso em: 21 jul. 2018.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388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BOURDIEU, Pierre. O poder simbólico. 14. ed. Rio de Janeiro: Bertrand Brasil S.a., 2006. 322 p.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777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COSTA, Rogério da. Por um novo conceito de comunidade: Redes sociais, comunidades pessoais, inteligência coletiva. Interface: Comunic, Saúde, Educ, São Paulo, v. 9, n. 17, p.235-248, 2005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523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FELICE, </a:t>
                      </a:r>
                      <a:r>
                        <a:rPr lang="pt-BR" sz="1600" dirty="0" err="1">
                          <a:effectLst/>
                        </a:rPr>
                        <a:t>Massimo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r>
                        <a:rPr lang="pt-BR" sz="1600" dirty="0" err="1">
                          <a:effectLst/>
                        </a:rPr>
                        <a:t>di</a:t>
                      </a:r>
                      <a:r>
                        <a:rPr lang="pt-BR" sz="1600" dirty="0">
                          <a:effectLst/>
                        </a:rPr>
                        <a:t>. Net-Ativismo: Da ação social para o ato conectivo. São Paulo: </a:t>
                      </a:r>
                      <a:r>
                        <a:rPr lang="pt-BR" sz="1600" dirty="0" err="1">
                          <a:effectLst/>
                        </a:rPr>
                        <a:t>Paulus</a:t>
                      </a:r>
                      <a:r>
                        <a:rPr lang="pt-BR" sz="1600" dirty="0">
                          <a:effectLst/>
                        </a:rPr>
                        <a:t>, 2018. Não paginado.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777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FELICE, Massimo di; PEREIRA, Eliete S. (Org.). Redes e Ecologias Comunicativas Indígenas: As contribuições dos povos originários à Teoria da Comunicação. São Paulo: Paulus, 2017. 194 p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1165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GUMBRECHT, Hans </a:t>
                      </a:r>
                      <a:r>
                        <a:rPr lang="pt-BR" sz="1600" dirty="0" err="1">
                          <a:effectLst/>
                        </a:rPr>
                        <a:t>Ulrich</a:t>
                      </a:r>
                      <a:r>
                        <a:rPr lang="pt-BR" sz="1600" dirty="0">
                          <a:effectLst/>
                        </a:rPr>
                        <a:t>. Depois de "Depois de aprender com a história", o que fazer com o passado agora? In: NICOLAZZI, Fernando; MOLLO, Helena Miranda; ARAUJO, </a:t>
                      </a:r>
                      <a:r>
                        <a:rPr lang="pt-BR" sz="1600" dirty="0" err="1">
                          <a:effectLst/>
                        </a:rPr>
                        <a:t>Valdei</a:t>
                      </a:r>
                      <a:r>
                        <a:rPr lang="pt-BR" sz="1600" dirty="0">
                          <a:effectLst/>
                        </a:rPr>
                        <a:t> Lopes de. Aprender com a história?: O passado e o futuro de uma questão. Rio de Janeiro: Editora FGV, 2011. p. 25-42.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388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HALL, Stuart. A identidade cultura na pós-modernidade. 11. ed. Rio de Janeiro: </a:t>
                      </a:r>
                      <a:r>
                        <a:rPr lang="pt-BR" sz="1600" dirty="0" err="1">
                          <a:effectLst/>
                        </a:rPr>
                        <a:t>Dp&amp;a</a:t>
                      </a:r>
                      <a:r>
                        <a:rPr lang="pt-BR" sz="1600" dirty="0">
                          <a:effectLst/>
                        </a:rPr>
                        <a:t>, 2006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4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56586"/>
              </p:ext>
            </p:extLst>
          </p:nvPr>
        </p:nvGraphicFramePr>
        <p:xfrm>
          <a:off x="251520" y="260647"/>
          <a:ext cx="8568952" cy="640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952"/>
              </a:tblGrid>
              <a:tr h="628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KOSELLECK, Reinhart. Uma História dos conceitos: problemas teóricos e práticos. Estudos Históricos: Teoria e História, Rio de Janeiro, v. 5, n. 10, p.134-146, 1992.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25" marR="48225" marT="0" marB="0"/>
                </a:tc>
              </a:tr>
              <a:tr h="628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KOZINETS, Robert V.. Netnografia [recurso eletrônico]: realizando pesquisa etnográfica oline. Porto Alegre: Penso, 2014. 203 p. Tradução de Daniel Bueno.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25" marR="48225" marT="0" marB="0"/>
                </a:tc>
              </a:tr>
              <a:tr h="837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LEMOS, Ronaldo; FELICIE, </a:t>
                      </a:r>
                      <a:r>
                        <a:rPr lang="pt-BR" sz="1600" dirty="0" err="1">
                          <a:effectLst/>
                        </a:rPr>
                        <a:t>Massimo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r>
                        <a:rPr lang="pt-BR" sz="1600" dirty="0" err="1">
                          <a:effectLst/>
                        </a:rPr>
                        <a:t>di</a:t>
                      </a:r>
                      <a:r>
                        <a:rPr lang="pt-BR" sz="1600" dirty="0">
                          <a:effectLst/>
                        </a:rPr>
                        <a:t>. Tecnologias colaborativas, educação e conhecimento. In: LEMOS, Ronaldo; FELICE, </a:t>
                      </a:r>
                      <a:r>
                        <a:rPr lang="pt-BR" sz="1600" dirty="0" err="1">
                          <a:effectLst/>
                        </a:rPr>
                        <a:t>Massimo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r>
                        <a:rPr lang="pt-BR" sz="1600" dirty="0" err="1">
                          <a:effectLst/>
                        </a:rPr>
                        <a:t>di</a:t>
                      </a:r>
                      <a:r>
                        <a:rPr lang="pt-BR" sz="1600" dirty="0">
                          <a:effectLst/>
                        </a:rPr>
                        <a:t>. A vida em rede. Campinas, </a:t>
                      </a:r>
                      <a:r>
                        <a:rPr lang="pt-BR" sz="1600" dirty="0" err="1">
                          <a:effectLst/>
                        </a:rPr>
                        <a:t>Sp</a:t>
                      </a:r>
                      <a:r>
                        <a:rPr lang="pt-BR" sz="1600" dirty="0">
                          <a:effectLst/>
                        </a:rPr>
                        <a:t>: Papirus 7 Mares, 2018. p. 1-10.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25" marR="48225" marT="0" marB="0"/>
                </a:tc>
              </a:tr>
              <a:tr h="1382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LEVY, Pierre. Cibercultura. São Paulo: Editora 34., 1999. 264 p.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______. Dinâmica das cidades inteligentes: Manifesto por uma política molecular. In: LEVY, Pierre. A Inteligência Coletiva: Por uma antropologia do ciberespaço. 3. ed. São Paulo: Edições Loyola, 2000. p. 59-82.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25" marR="48225" marT="0" marB="0"/>
                </a:tc>
              </a:tr>
              <a:tr h="837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LUCENA, Simone. Culturas digitais e tecnologias móveis na educação. Educar em Revista, [s.l.], n. 59, p.277-290, mar. 2016. FapUNIFESP (SciELO). </a:t>
                      </a:r>
                      <a:r>
                        <a:rPr lang="pt-BR" sz="1600" u="sng">
                          <a:effectLst/>
                          <a:hlinkClick r:id="rId2"/>
                        </a:rPr>
                        <a:t>http://dx.doi.org/10.1590/0104-4060.43689</a:t>
                      </a:r>
                      <a:r>
                        <a:rPr lang="pt-BR" sz="1600">
                          <a:effectLst/>
                        </a:rPr>
                        <a:t> 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25" marR="48225" marT="0" marB="0"/>
                </a:tc>
              </a:tr>
              <a:tr h="628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OLIVEIRA, João Pacheco de. O nascimento do Brasil e outros ensaios: "pacificação", regime tutelar e formação de alteridades. Rio de Janeiro: Contra Capa, 2016. 384 p. 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25" marR="48225" marT="0" marB="0"/>
                </a:tc>
              </a:tr>
              <a:tr h="628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ORLANDI, Eni Puccinelli. As formas do silêncio: no movimento dos sentidos.. 6. ed. Campinas, Sp: Editora da Unicamp, 2007. p.181. 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25" marR="48225" marT="0" marB="0"/>
                </a:tc>
              </a:tr>
              <a:tr h="837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PERNAMBUCO (Estado). Lei nº 15.507, de 21 de maio de 2015. . Recife, PE, 21 maio 2015. Disponível em: &lt;http://legis.alepe.pe.gov.br/texto.aspx?id=4207&amp;tipo=&gt;. Acesso em: 21 jul. 2018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25" marR="482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2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06" y="548680"/>
            <a:ext cx="9144000" cy="5688632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OBJETO DE PESQUISA</a:t>
            </a:r>
          </a:p>
          <a:p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 </a:t>
            </a:r>
          </a:p>
          <a:p>
            <a:pPr algn="just"/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O </a:t>
            </a:r>
            <a:r>
              <a:rPr lang="pt-BR" sz="4000" b="1" dirty="0">
                <a:solidFill>
                  <a:schemeClr val="tx1"/>
                </a:solidFill>
                <a:latin typeface="Footlight MT Light" pitchFamily="18" charset="0"/>
              </a:rPr>
              <a:t>Conhecimento histórico escolar de estudantes sobre a temática indígena tendo como suporte didático a cultura da mobilidade</a:t>
            </a:r>
            <a:r>
              <a:rPr lang="pt-BR" sz="4000" dirty="0">
                <a:solidFill>
                  <a:schemeClr val="tx1"/>
                </a:solidFill>
              </a:rPr>
              <a:t>. </a:t>
            </a:r>
          </a:p>
          <a:p>
            <a:endParaRPr lang="pt-BR" sz="4000" b="1" dirty="0" smtClean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161411"/>
              </p:ext>
            </p:extLst>
          </p:nvPr>
        </p:nvGraphicFramePr>
        <p:xfrm>
          <a:off x="251520" y="188638"/>
          <a:ext cx="8640960" cy="6447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/>
              </a:tblGrid>
              <a:tr h="929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POLLAK, Michael. Memória, Esquecimento, Silêncio. Estudos Históricos, Rio de Janeiro, v. 2, n. 3, p.3-15, 1989.</a:t>
                      </a:r>
                      <a:endParaRPr lang="pt-BR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_______. Memória e identidade social. Estudos Históricos, Rio de Janeiro, v. 5, n. 10, p.200-212, 1992.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0" marR="44980" marT="0" marB="0"/>
                </a:tc>
              </a:tr>
              <a:tr h="1312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REIS, José Carlos. História da "Consciência histórica" ocidental contemporânea. Hegel, Nietzsche, Ricoeur. Belo Horizonte: Autêntica Editora, 2011. 360 p.</a:t>
                      </a:r>
                      <a:endParaRPr lang="pt-BR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______. Teoria &amp; História: tempo histórico, história do pensamento histórico ocidental e pensamento brasileiro. Rio de Janeiro: Editora Fgv, 2012. 270 p.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0" marR="44980" marT="0" marB="0"/>
                </a:tc>
              </a:tr>
              <a:tr h="7557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RÜSEN, Jörn. Razão histórica: Teoria da história: fundamentos da ciência histórica.. Brasília: Editora Universidade de Brasília., 2001. 194 p. Tradução de Estevão de Rezende Martins.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0" marR="44980" marT="0" marB="0"/>
                </a:tc>
              </a:tr>
              <a:tr h="24632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SILVA, Edson. Os Povos Indígenas e o Ensino:: Reflexões e Questionamentos às Práticas Pedagógicas. Tópicos Educacionais, Recife, v. 23, n. 2, p.89-115, 01 Não é um mês valido! 2017. Disponível em: &lt;https://periodicos.ufpe.br/revistas/topicoseducacionais/&gt;. Acesso em: 01 jun. 2018.</a:t>
                      </a:r>
                      <a:endParaRPr lang="pt-BR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______. Os povos indígenas e o ensino: possibilidades, desafios e impasses a partir da Lei 11.645/2008. In: FERREIRA, Gilberto Geraldo; SILVA, Edson Hely; BARBALHO, José Ivamilson Silva. (Orgs.). Educação e diversidade: um diálogo necessário na Educação Básica. Maceió, EDUFAL, 2015, p.161-180.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0" marR="44980" marT="0" marB="0"/>
                </a:tc>
              </a:tr>
              <a:tr h="9474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SILVA JUNIOR, Astrogildo Fernandes da; SOUSA., José </a:t>
                      </a:r>
                      <a:r>
                        <a:rPr lang="pt-BR" sz="1600" dirty="0" err="1">
                          <a:effectLst/>
                        </a:rPr>
                        <a:t>Joberto</a:t>
                      </a:r>
                      <a:r>
                        <a:rPr lang="pt-BR" sz="1600" dirty="0">
                          <a:effectLst/>
                        </a:rPr>
                        <a:t> Montenegro. O ensino de história e a história para as relações étnico-raciais: </a:t>
                      </a:r>
                      <a:r>
                        <a:rPr lang="pt-BR" sz="1600" dirty="0" err="1">
                          <a:effectLst/>
                        </a:rPr>
                        <a:t>dialogos</a:t>
                      </a:r>
                      <a:r>
                        <a:rPr lang="pt-BR" sz="1600" dirty="0">
                          <a:effectLst/>
                        </a:rPr>
                        <a:t> com os estudos </a:t>
                      </a:r>
                      <a:r>
                        <a:rPr lang="pt-BR" sz="1600" dirty="0" err="1">
                          <a:effectLst/>
                        </a:rPr>
                        <a:t>descoloniais</a:t>
                      </a:r>
                      <a:r>
                        <a:rPr lang="pt-BR" sz="1600" dirty="0">
                          <a:effectLst/>
                        </a:rPr>
                        <a:t>.. Revista Grifos, </a:t>
                      </a:r>
                      <a:r>
                        <a:rPr lang="pt-BR" sz="1600" dirty="0" err="1">
                          <a:effectLst/>
                        </a:rPr>
                        <a:t>Chapecó,sp</a:t>
                      </a:r>
                      <a:r>
                        <a:rPr lang="pt-BR" sz="1600" dirty="0">
                          <a:effectLst/>
                        </a:rPr>
                        <a:t>, v. 25, p.57-80, 3 mar. 2017.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0" marR="449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3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709025"/>
              </p:ext>
            </p:extLst>
          </p:nvPr>
        </p:nvGraphicFramePr>
        <p:xfrm>
          <a:off x="323528" y="332656"/>
          <a:ext cx="8352928" cy="4744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2928"/>
              </a:tblGrid>
              <a:tr h="1901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SILVA, Maria da Penha da. Vozes indígenas </a:t>
                      </a:r>
                      <a:r>
                        <a:rPr lang="pt-BR" sz="1800" dirty="0" err="1">
                          <a:effectLst/>
                        </a:rPr>
                        <a:t>Xukuru</a:t>
                      </a:r>
                      <a:r>
                        <a:rPr lang="pt-BR" sz="1800" dirty="0">
                          <a:effectLst/>
                        </a:rPr>
                        <a:t> do </a:t>
                      </a:r>
                      <a:r>
                        <a:rPr lang="pt-BR" sz="1800" dirty="0" err="1">
                          <a:effectLst/>
                        </a:rPr>
                        <a:t>Ororubá</a:t>
                      </a:r>
                      <a:r>
                        <a:rPr lang="pt-BR" sz="1800" dirty="0">
                          <a:effectLst/>
                        </a:rPr>
                        <a:t> sobre a aplicação da Lei nº 11.645/2008 nas escolas municipais em Pesqueira/PE. Revista Eletrônica Científica Ensino Interdisciplinar, [</a:t>
                      </a:r>
                      <a:r>
                        <a:rPr lang="pt-BR" sz="1800" dirty="0" err="1">
                          <a:effectLst/>
                        </a:rPr>
                        <a:t>s.l</a:t>
                      </a:r>
                      <a:r>
                        <a:rPr lang="pt-BR" sz="1800" dirty="0">
                          <a:effectLst/>
                        </a:rPr>
                        <a:t>.], v. 3, n. 8, p.289-308, 21 maio 2017. Revista </a:t>
                      </a:r>
                      <a:r>
                        <a:rPr lang="pt-BR" sz="1800" dirty="0" err="1">
                          <a:effectLst/>
                        </a:rPr>
                        <a:t>Eletronica</a:t>
                      </a:r>
                      <a:r>
                        <a:rPr lang="pt-BR" sz="1800" dirty="0">
                          <a:effectLst/>
                        </a:rPr>
                        <a:t> Cientifica Ensino Interdisciplinar. </a:t>
                      </a:r>
                      <a:r>
                        <a:rPr lang="pt-BR" sz="1800" u="sng" dirty="0">
                          <a:effectLst/>
                          <a:hlinkClick r:id="rId2"/>
                        </a:rPr>
                        <a:t>http://dx.doi.org/10.21920/recei7201738289308</a:t>
                      </a:r>
                      <a:r>
                        <a:rPr lang="pt-BR" sz="1800" dirty="0">
                          <a:effectLst/>
                        </a:rPr>
                        <a:t> 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1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SOARES, Bruno. </a:t>
                      </a:r>
                      <a:r>
                        <a:rPr lang="pt-BR" sz="1800" dirty="0" err="1">
                          <a:effectLst/>
                        </a:rPr>
                        <a:t>WhatsApp</a:t>
                      </a:r>
                      <a:r>
                        <a:rPr lang="pt-BR" sz="1800" dirty="0">
                          <a:effectLst/>
                        </a:rPr>
                        <a:t> bate marca de 1,5 bilhão de usuários ativos: Cerca de 60 bilhões de mensagens são envidas todos os dias. 2018. Disponível em: &lt;https://www.techtudo.com.br/noticias/2018/02/whatsapp-bate-15-bilhao-de-usuarios-ativos.ghtml&gt;. Acesso em: 1 fev. 2018 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13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ZÉ, Tom. Geração Y (GY) Vira lata na via.2014. Disponível em: </a:t>
                      </a:r>
                      <a:r>
                        <a:rPr lang="pt-BR" sz="1800" u="sng" dirty="0">
                          <a:effectLst/>
                          <a:hlinkClick r:id="rId3"/>
                        </a:rPr>
                        <a:t>https://www.youtube.com/watch?v=2hwz7-MqumE</a:t>
                      </a:r>
                      <a:r>
                        <a:rPr lang="pt-BR" sz="1800" dirty="0">
                          <a:effectLst/>
                        </a:rPr>
                        <a:t>. Acesso em: 21 jul. 2018. 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3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8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06" y="548680"/>
            <a:ext cx="9144000" cy="5688632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PROBLEMA DA PESQUISA</a:t>
            </a:r>
            <a:endParaRPr lang="pt-BR" sz="4000" b="1" dirty="0">
              <a:solidFill>
                <a:schemeClr val="tx1"/>
              </a:solidFill>
              <a:latin typeface="Footlight MT Light" pitchFamily="18" charset="0"/>
            </a:endParaRPr>
          </a:p>
          <a:p>
            <a:endParaRPr lang="pt-BR" sz="40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Analisar a atuação </a:t>
            </a:r>
            <a:r>
              <a:rPr lang="pt-BR" sz="4000" b="1" dirty="0">
                <a:solidFill>
                  <a:schemeClr val="tx1"/>
                </a:solidFill>
                <a:latin typeface="Footlight MT Light" pitchFamily="18" charset="0"/>
              </a:rPr>
              <a:t>dos estudantes enquanto praticantes culturais da </a:t>
            </a:r>
            <a:r>
              <a:rPr lang="pt-BR" sz="4000" b="1" dirty="0" err="1" smtClean="0">
                <a:solidFill>
                  <a:schemeClr val="tx1"/>
                </a:solidFill>
                <a:latin typeface="Footlight MT Light" pitchFamily="18" charset="0"/>
              </a:rPr>
              <a:t>cibercultura</a:t>
            </a:r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 e </a:t>
            </a:r>
            <a:r>
              <a:rPr lang="pt-BR" sz="4000" b="1" dirty="0">
                <a:solidFill>
                  <a:schemeClr val="tx1"/>
                </a:solidFill>
                <a:latin typeface="Footlight MT Light" pitchFamily="18" charset="0"/>
              </a:rPr>
              <a:t>como esse </a:t>
            </a:r>
            <a:r>
              <a:rPr lang="pt-BR" sz="4000" b="1" i="1" dirty="0" err="1" smtClean="0">
                <a:solidFill>
                  <a:schemeClr val="tx1"/>
                </a:solidFill>
                <a:latin typeface="Footlight MT Light" pitchFamily="18" charset="0"/>
              </a:rPr>
              <a:t>habitus</a:t>
            </a:r>
            <a:r>
              <a:rPr lang="pt-BR" sz="4000" b="1" i="1" dirty="0" smtClean="0">
                <a:solidFill>
                  <a:schemeClr val="tx1"/>
                </a:solidFill>
                <a:latin typeface="Footlight MT Light" pitchFamily="18" charset="0"/>
              </a:rPr>
              <a:t> se </a:t>
            </a:r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relaciona com o conhecimento </a:t>
            </a:r>
            <a:r>
              <a:rPr lang="pt-BR" sz="4000" b="1" dirty="0">
                <a:solidFill>
                  <a:schemeClr val="tx1"/>
                </a:solidFill>
                <a:latin typeface="Footlight MT Light" pitchFamily="18" charset="0"/>
              </a:rPr>
              <a:t>histórico </a:t>
            </a:r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escolar, notadamente sobre as informações  acerca da temática indígena. </a:t>
            </a:r>
            <a:endParaRPr lang="pt-BR" sz="4000" b="1" dirty="0" smtClean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06" y="548680"/>
            <a:ext cx="9144000" cy="5688632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/>
                </a:solidFill>
                <a:latin typeface="Footlight MT Light" pitchFamily="18" charset="0"/>
              </a:rPr>
              <a:t>Objetivo Geral: </a:t>
            </a:r>
            <a:endParaRPr lang="pt-BR" sz="40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endParaRPr lang="pt-BR" sz="40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Analisar </a:t>
            </a:r>
            <a:r>
              <a:rPr lang="pt-BR" sz="4000" b="1" dirty="0">
                <a:solidFill>
                  <a:schemeClr val="tx1"/>
                </a:solidFill>
                <a:latin typeface="Footlight MT Light" pitchFamily="18" charset="0"/>
              </a:rPr>
              <a:t>como os estudantes recebem, assimilam e compartilham informações históricas sobre </a:t>
            </a:r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“</a:t>
            </a:r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história </a:t>
            </a:r>
            <a:r>
              <a:rPr lang="pt-BR" sz="4000" b="1" dirty="0">
                <a:solidFill>
                  <a:schemeClr val="tx1"/>
                </a:solidFill>
                <a:latin typeface="Footlight MT Light" pitchFamily="18" charset="0"/>
              </a:rPr>
              <a:t>e cultura </a:t>
            </a:r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indígena” </a:t>
            </a:r>
            <a:r>
              <a:rPr lang="pt-BR" sz="4000" b="1" dirty="0">
                <a:solidFill>
                  <a:schemeClr val="tx1"/>
                </a:solidFill>
                <a:latin typeface="Footlight MT Light" pitchFamily="18" charset="0"/>
              </a:rPr>
              <a:t>através das redes sociais (notadamente </a:t>
            </a:r>
            <a:r>
              <a:rPr lang="pt-BR" sz="4000" b="1" dirty="0" err="1">
                <a:solidFill>
                  <a:schemeClr val="tx1"/>
                </a:solidFill>
                <a:latin typeface="Footlight MT Light" pitchFamily="18" charset="0"/>
              </a:rPr>
              <a:t>whatsapp</a:t>
            </a:r>
            <a:r>
              <a:rPr lang="pt-BR" sz="4000" b="1" dirty="0">
                <a:solidFill>
                  <a:schemeClr val="tx1"/>
                </a:solidFill>
                <a:latin typeface="Footlight MT Light" pitchFamily="18" charset="0"/>
              </a:rPr>
              <a:t>);</a:t>
            </a:r>
          </a:p>
          <a:p>
            <a:r>
              <a:rPr lang="pt-BR" sz="4000" b="1" dirty="0">
                <a:solidFill>
                  <a:schemeClr val="tx1"/>
                </a:solidFill>
                <a:latin typeface="Footlight MT Light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73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06" y="548680"/>
            <a:ext cx="9144000" cy="5688632"/>
          </a:xfrm>
          <a:solidFill>
            <a:schemeClr val="bg1">
              <a:alpha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Objetivos específicos: </a:t>
            </a:r>
          </a:p>
          <a:p>
            <a:pPr algn="just"/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Compreender a atuação dos estudantes na cultura da mobilidade em sua dimensão Histórica; </a:t>
            </a:r>
          </a:p>
          <a:p>
            <a:pPr algn="just"/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Analisar a percepção sobre a </a:t>
            </a:r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“história </a:t>
            </a:r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e cultura </a:t>
            </a:r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indígena” </a:t>
            </a:r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que os estudantes demonstram enquanto praticantes costumas da cultura da mobilidade ; </a:t>
            </a:r>
          </a:p>
          <a:p>
            <a:pPr algn="just"/>
            <a:r>
              <a:rPr lang="pt-BR" sz="4000" b="1" dirty="0" smtClean="0">
                <a:solidFill>
                  <a:schemeClr val="tx1"/>
                </a:solidFill>
                <a:latin typeface="Footlight MT Light" pitchFamily="18" charset="0"/>
              </a:rPr>
              <a:t>Entender as relações feitas sobre as informações acerca da temática indígena da história escolar e “história pública”.</a:t>
            </a:r>
          </a:p>
        </p:txBody>
      </p:sp>
    </p:spTree>
    <p:extLst>
      <p:ext uri="{BB962C8B-B14F-4D97-AF65-F5344CB8AC3E}">
        <p14:creationId xmlns:p14="http://schemas.microsoft.com/office/powerpoint/2010/main" val="17924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59659" y="739588"/>
            <a:ext cx="4355976" cy="554461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endParaRPr lang="pt-BR" sz="2400" b="1" dirty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O ponto de partida está em analisar o potencial pedagógico das </a:t>
            </a:r>
            <a:r>
              <a:rPr lang="pt-BR" sz="2400" b="1" dirty="0" err="1" smtClean="0">
                <a:solidFill>
                  <a:schemeClr val="tx1"/>
                </a:solidFill>
                <a:latin typeface="Footlight MT Light" pitchFamily="18" charset="0"/>
              </a:rPr>
              <a:t>TICs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 (Tecnologias da Informação e Comunicação) e como os professores e estudantes se fazem praticantes culturais dessa faceta importante da chamada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cibercultura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  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4720081" y="752345"/>
            <a:ext cx="4355976" cy="554461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b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Num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segundo momento, aliar essa análise a práticas pedagógicas pertinentes à temática indígena, numa forma de aplicar a 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Lei nº 11.645/08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, não apenas como conteúdo da grade curricular, mas dar luz à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“história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e cultura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indígenas” 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em suas </a:t>
            </a:r>
            <a:r>
              <a:rPr lang="pt-BR" sz="2400" b="1" dirty="0" err="1">
                <a:solidFill>
                  <a:schemeClr val="tx1"/>
                </a:solidFill>
                <a:latin typeface="Footlight MT Light" pitchFamily="18" charset="0"/>
              </a:rPr>
              <a:t>sociodiversidades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, retirando-as do </a:t>
            </a:r>
            <a:r>
              <a:rPr lang="pt-BR" sz="2400" b="1" dirty="0" err="1">
                <a:solidFill>
                  <a:schemeClr val="tx1"/>
                </a:solidFill>
                <a:latin typeface="Footlight MT Light" pitchFamily="18" charset="0"/>
              </a:rPr>
              <a:t>silenciamento</a:t>
            </a:r>
            <a:r>
              <a:rPr lang="pt-BR" sz="2400" b="1" dirty="0">
                <a:solidFill>
                  <a:schemeClr val="tx1"/>
                </a:solidFill>
                <a:latin typeface="Footlight MT Light" pitchFamily="18" charset="0"/>
              </a:rPr>
              <a:t> histórico comum à </a:t>
            </a:r>
            <a:r>
              <a:rPr lang="pt-BR" sz="2400" b="1" dirty="0" smtClean="0">
                <a:solidFill>
                  <a:schemeClr val="tx1"/>
                </a:solidFill>
                <a:latin typeface="Footlight MT Light" pitchFamily="18" charset="0"/>
              </a:rPr>
              <a:t>temática</a:t>
            </a:r>
            <a:r>
              <a:rPr lang="pt-BR" sz="2400" dirty="0" smtClean="0">
                <a:solidFill>
                  <a:schemeClr val="tx1"/>
                </a:solidFill>
                <a:latin typeface="Footlight MT Light" pitchFamily="18" charset="0"/>
              </a:rPr>
              <a:t>. </a:t>
            </a:r>
            <a:endParaRPr lang="pt-BR" sz="24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44008" y="548680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59659" y="739588"/>
            <a:ext cx="4355976" cy="554461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25400" cmpd="tri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chemeClr val="tx1"/>
                </a:solidFill>
                <a:latin typeface="Footlight MT Light" pitchFamily="18" charset="0"/>
              </a:rPr>
              <a:t>	A </a:t>
            </a:r>
            <a:r>
              <a:rPr lang="pt-BR" sz="2400" dirty="0">
                <a:solidFill>
                  <a:schemeClr val="tx1"/>
                </a:solidFill>
                <a:latin typeface="Footlight MT Light" pitchFamily="18" charset="0"/>
              </a:rPr>
              <a:t>instalação de empreendimentos de grande porte na cidade elevou seu patamar de urbanidade e a cidade hoje figura como a segunda maior arrecadação de Pernambuco, ficando atrás apenas da capital, Recife. </a:t>
            </a:r>
            <a:endParaRPr lang="pt-BR" sz="2400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Footlight MT Light" pitchFamily="18" charset="0"/>
              </a:rPr>
              <a:t>	Essa </a:t>
            </a:r>
            <a:r>
              <a:rPr lang="pt-BR" sz="2400" dirty="0">
                <a:solidFill>
                  <a:schemeClr val="tx1"/>
                </a:solidFill>
                <a:latin typeface="Footlight MT Light" pitchFamily="18" charset="0"/>
              </a:rPr>
              <a:t>elevação se deu em um curtíssimo espaço de tempo, sendo notório na cidade e em suas vivências, uma complexa relação entre passado (cidade pequena e </a:t>
            </a:r>
            <a:r>
              <a:rPr lang="pt-BR" sz="2400" dirty="0" err="1">
                <a:solidFill>
                  <a:schemeClr val="tx1"/>
                </a:solidFill>
                <a:latin typeface="Footlight MT Light" pitchFamily="18" charset="0"/>
              </a:rPr>
              <a:t>sócio-politicamente</a:t>
            </a:r>
            <a:r>
              <a:rPr lang="pt-BR" sz="2400" dirty="0">
                <a:solidFill>
                  <a:schemeClr val="tx1"/>
                </a:solidFill>
                <a:latin typeface="Footlight MT Light" pitchFamily="18" charset="0"/>
              </a:rPr>
              <a:t> constituída em torno da cana do açúcar e do turismo interno) para o presente industrial de grande porte, cuja tecnologia “empurra” a cidade para o futuro.</a:t>
            </a:r>
            <a:endParaRPr lang="pt-BR" sz="2400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570029" y="2607554"/>
            <a:ext cx="4448175" cy="3676650"/>
            <a:chOff x="4570029" y="2607554"/>
            <a:chExt cx="4448175" cy="36766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029" y="2607554"/>
              <a:ext cx="4448175" cy="3676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osca 1"/>
            <p:cNvSpPr/>
            <p:nvPr/>
          </p:nvSpPr>
          <p:spPr>
            <a:xfrm>
              <a:off x="5148064" y="5013176"/>
              <a:ext cx="1440160" cy="1147754"/>
            </a:xfrm>
            <a:prstGeom prst="donut">
              <a:avLst>
                <a:gd name="adj" fmla="val 518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7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7812360" cy="216024"/>
          </a:xfrm>
          <a:prstGeom prst="rect">
            <a:avLst/>
          </a:prstGeom>
          <a:gradFill>
            <a:gsLst>
              <a:gs pos="86250">
                <a:schemeClr val="accent3">
                  <a:lumMod val="75000"/>
                  <a:alpha val="30000"/>
                </a:schemeClr>
              </a:gs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3339" y="27801"/>
            <a:ext cx="9147339" cy="393685"/>
          </a:xfrm>
          <a:blipFill dpi="0" rotWithShape="1">
            <a:blip r:embed="rId2"/>
            <a:srcRect/>
            <a:stretch>
              <a:fillRect l="85000"/>
            </a:stretch>
          </a:blipFill>
        </p:spPr>
        <p:txBody>
          <a:bodyPr>
            <a:noAutofit/>
          </a:bodyPr>
          <a:lstStyle/>
          <a:p>
            <a:pPr algn="l"/>
            <a:r>
              <a:rPr lang="pt-BR" sz="2100" b="1" dirty="0" smtClean="0">
                <a:latin typeface="Footlight MT Light" pitchFamily="18" charset="0"/>
              </a:rPr>
              <a:t>WHATSAPP   E  CULTURAS  INDÍGENAS : Conhecimentos estudantis. </a:t>
            </a:r>
            <a:endParaRPr lang="pt-BR" sz="2100" dirty="0">
              <a:latin typeface="Footlight MT Light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01906" y="546375"/>
            <a:ext cx="4355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65" y="3606715"/>
            <a:ext cx="5237819" cy="297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" y="3609021"/>
            <a:ext cx="3648565" cy="297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63279" y="6581001"/>
            <a:ext cx="6336705" cy="2769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200" dirty="0" smtClean="0"/>
              <a:t>Fonte: https://pedesenvolvimento.com/2010/12/13/suape-tem-recorde-de-investimentos/</a:t>
            </a:r>
            <a:endParaRPr lang="pt-BR" sz="1200" dirty="0"/>
          </a:p>
        </p:txBody>
      </p:sp>
      <p:sp>
        <p:nvSpPr>
          <p:cNvPr id="3" name="Retângulo 2"/>
          <p:cNvSpPr/>
          <p:nvPr/>
        </p:nvSpPr>
        <p:spPr>
          <a:xfrm>
            <a:off x="-24970" y="476323"/>
            <a:ext cx="9168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 smtClean="0"/>
              <a:t>Fonte: http</a:t>
            </a:r>
            <a:r>
              <a:rPr lang="pt-BR" sz="800" b="1" dirty="0"/>
              <a:t>://api.ning.com/files/VcEb7Qc4r1b-g0DB30yjAA3iehKsOu875qYAuTiqXx2KLEL-nDvLhQPxKLoPawbDTDs5lUd3EQxh5Rr2And-pcf2zqP6cSyu/EngenhoGaipioIpojuca.bmp?width=737&amp;height=446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endParaRPr lang="pt-BR" sz="20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0" y="737933"/>
            <a:ext cx="4325627" cy="26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57" y="737933"/>
            <a:ext cx="4325627" cy="267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7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2343</Words>
  <Application>Microsoft Office PowerPoint</Application>
  <PresentationFormat>Apresentação na tela (4:3)</PresentationFormat>
  <Paragraphs>178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WHATSAPP   E  CULTURAS  INDÍGENAS : Conhecimentos estudantis.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hugo emmanuel</dc:creator>
  <cp:lastModifiedBy>hugo emmanuel</cp:lastModifiedBy>
  <cp:revision>41</cp:revision>
  <dcterms:created xsi:type="dcterms:W3CDTF">2018-08-07T01:32:50Z</dcterms:created>
  <dcterms:modified xsi:type="dcterms:W3CDTF">2018-12-18T02:11:23Z</dcterms:modified>
</cp:coreProperties>
</file>